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0952" y="9708125"/>
            <a:ext cx="687705" cy="1244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62064" y="9708125"/>
            <a:ext cx="478790" cy="1244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mailto:president@claringtonflames.ca" TargetMode="External"/><Relationship Id="rId4" Type="http://schemas.openxmlformats.org/officeDocument/2006/relationships/hyperlink" Target="mailto:sindig@sportlaw.ca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952" y="9727183"/>
            <a:ext cx="6877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Arial"/>
                <a:cs typeface="Arial"/>
              </a:rPr>
              <a:t>5271E</a:t>
            </a:r>
            <a:r>
              <a:rPr dirty="0" sz="700" spc="-4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(2021/10)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6103" y="9727183"/>
            <a:ext cx="142240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Arial"/>
                <a:cs typeface="Arial"/>
              </a:rPr>
              <a:t>© Queen's Printer </a:t>
            </a:r>
            <a:r>
              <a:rPr dirty="0" sz="700">
                <a:latin typeface="Arial"/>
                <a:cs typeface="Arial"/>
              </a:rPr>
              <a:t>for </a:t>
            </a:r>
            <a:r>
              <a:rPr dirty="0" sz="700" spc="-5">
                <a:latin typeface="Arial"/>
                <a:cs typeface="Arial"/>
              </a:rPr>
              <a:t>Ontario,</a:t>
            </a:r>
            <a:r>
              <a:rPr dirty="0" sz="700" spc="-2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2021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3771" y="9727183"/>
            <a:ext cx="89916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Arial"/>
                <a:cs typeface="Arial"/>
              </a:rPr>
              <a:t>Disponible </a:t>
            </a:r>
            <a:r>
              <a:rPr dirty="0" sz="700">
                <a:latin typeface="Arial"/>
                <a:cs typeface="Arial"/>
              </a:rPr>
              <a:t>en</a:t>
            </a:r>
            <a:r>
              <a:rPr dirty="0" sz="700" spc="-45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français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2064" y="9727183"/>
            <a:ext cx="47879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Arial"/>
                <a:cs typeface="Arial"/>
              </a:rPr>
              <a:t>Page 1 of</a:t>
            </a:r>
            <a:r>
              <a:rPr dirty="0" sz="700" spc="-65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5425" y="2459989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5425" y="2825750"/>
            <a:ext cx="3663950" cy="0"/>
          </a:xfrm>
          <a:custGeom>
            <a:avLst/>
            <a:gdLst/>
            <a:ahLst/>
            <a:cxnLst/>
            <a:rect l="l" t="t" r="r" b="b"/>
            <a:pathLst>
              <a:path w="3663950" h="0">
                <a:moveTo>
                  <a:pt x="0" y="0"/>
                </a:moveTo>
                <a:lnTo>
                  <a:pt x="366395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86200" y="2456814"/>
            <a:ext cx="0" cy="372110"/>
          </a:xfrm>
          <a:custGeom>
            <a:avLst/>
            <a:gdLst/>
            <a:ahLst/>
            <a:cxnLst/>
            <a:rect l="l" t="t" r="r" b="b"/>
            <a:pathLst>
              <a:path w="0" h="372110">
                <a:moveTo>
                  <a:pt x="0" y="0"/>
                </a:moveTo>
                <a:lnTo>
                  <a:pt x="0" y="37211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83025" y="2825750"/>
            <a:ext cx="3663950" cy="0"/>
          </a:xfrm>
          <a:custGeom>
            <a:avLst/>
            <a:gdLst/>
            <a:ahLst/>
            <a:cxnLst/>
            <a:rect l="l" t="t" r="r" b="b"/>
            <a:pathLst>
              <a:path w="3663950" h="0">
                <a:moveTo>
                  <a:pt x="0" y="0"/>
                </a:moveTo>
                <a:lnTo>
                  <a:pt x="366395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59889" y="2825114"/>
            <a:ext cx="184149" cy="146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44014" y="8013065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699"/>
                </a:moveTo>
                <a:lnTo>
                  <a:pt x="139700" y="139699"/>
                </a:lnTo>
                <a:lnTo>
                  <a:pt x="139700" y="0"/>
                </a:lnTo>
                <a:lnTo>
                  <a:pt x="0" y="0"/>
                </a:lnTo>
                <a:lnTo>
                  <a:pt x="0" y="139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17931" y="5253354"/>
            <a:ext cx="7335520" cy="265430"/>
          </a:xfrm>
          <a:prstGeom prst="rect">
            <a:avLst/>
          </a:prstGeom>
          <a:solidFill>
            <a:srgbClr val="E3E3E3"/>
          </a:solidFill>
        </p:spPr>
        <p:txBody>
          <a:bodyPr wrap="square" lIns="0" tIns="32384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254"/>
              </a:spcBef>
            </a:pPr>
            <a:r>
              <a:rPr dirty="0" sz="1100" spc="-5" b="1">
                <a:latin typeface="Arial"/>
                <a:cs typeface="Arial"/>
              </a:rPr>
              <a:t>3. Corporation</a:t>
            </a:r>
            <a:r>
              <a:rPr dirty="0" sz="1100" spc="1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Name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7931" y="7150734"/>
            <a:ext cx="7335520" cy="266065"/>
          </a:xfrm>
          <a:prstGeom prst="rect">
            <a:avLst/>
          </a:prstGeom>
          <a:solidFill>
            <a:srgbClr val="E3E3E3"/>
          </a:solidFill>
        </p:spPr>
        <p:txBody>
          <a:bodyPr wrap="square" lIns="0" tIns="3365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265"/>
              </a:spcBef>
            </a:pPr>
            <a:r>
              <a:rPr dirty="0" sz="1100" spc="-5" b="1">
                <a:latin typeface="Arial"/>
                <a:cs typeface="Arial"/>
              </a:rPr>
              <a:t>4. Number </a:t>
            </a:r>
            <a:r>
              <a:rPr dirty="0" sz="1100" spc="-10" b="1">
                <a:latin typeface="Arial"/>
                <a:cs typeface="Arial"/>
              </a:rPr>
              <a:t>of </a:t>
            </a:r>
            <a:r>
              <a:rPr dirty="0" sz="1100" spc="-5" b="1">
                <a:latin typeface="Arial"/>
                <a:cs typeface="Arial"/>
              </a:rPr>
              <a:t>Directors </a:t>
            </a:r>
            <a:r>
              <a:rPr dirty="0" sz="1100" b="1">
                <a:latin typeface="Arial"/>
                <a:cs typeface="Arial"/>
              </a:rPr>
              <a:t>(if</a:t>
            </a:r>
            <a:r>
              <a:rPr dirty="0" sz="1100" spc="3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applicable)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62404" y="289052"/>
            <a:ext cx="1544955" cy="29845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12700" marR="5080">
              <a:lnSpc>
                <a:spcPts val="1070"/>
              </a:lnSpc>
              <a:spcBef>
                <a:spcPts val="145"/>
              </a:spcBef>
            </a:pPr>
            <a:r>
              <a:rPr dirty="0" sz="900" b="1">
                <a:latin typeface="Arial"/>
                <a:cs typeface="Arial"/>
              </a:rPr>
              <a:t>Ministry of </a:t>
            </a:r>
            <a:r>
              <a:rPr dirty="0" sz="900" spc="-5" b="1">
                <a:latin typeface="Arial"/>
                <a:cs typeface="Arial"/>
              </a:rPr>
              <a:t>Government</a:t>
            </a:r>
            <a:r>
              <a:rPr dirty="0" sz="900" spc="-8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and  </a:t>
            </a:r>
            <a:r>
              <a:rPr dirty="0" sz="900" spc="-5" b="1">
                <a:latin typeface="Arial"/>
                <a:cs typeface="Arial"/>
              </a:rPr>
              <a:t>Consumer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Services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4120" y="273811"/>
            <a:ext cx="2500630" cy="4292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Articles of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Amendment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200" spc="-5" i="1">
                <a:latin typeface="Arial"/>
                <a:cs typeface="Arial"/>
              </a:rPr>
              <a:t>Not-for-Profit Corporations Act,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5" i="1">
                <a:latin typeface="Arial"/>
                <a:cs typeface="Arial"/>
              </a:rPr>
              <a:t>2010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0952" y="1148587"/>
            <a:ext cx="6221095" cy="444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Arial"/>
                <a:cs typeface="Arial"/>
              </a:rPr>
              <a:t>For questions </a:t>
            </a:r>
            <a:r>
              <a:rPr dirty="0" sz="1100" spc="-10" b="1">
                <a:latin typeface="Arial"/>
                <a:cs typeface="Arial"/>
              </a:rPr>
              <a:t>or </a:t>
            </a:r>
            <a:r>
              <a:rPr dirty="0" sz="1100" b="1">
                <a:latin typeface="Arial"/>
                <a:cs typeface="Arial"/>
              </a:rPr>
              <a:t>more </a:t>
            </a:r>
            <a:r>
              <a:rPr dirty="0" sz="1100" spc="-5" b="1">
                <a:latin typeface="Arial"/>
                <a:cs typeface="Arial"/>
              </a:rPr>
              <a:t>information </a:t>
            </a:r>
            <a:r>
              <a:rPr dirty="0" sz="1100" b="1">
                <a:latin typeface="Arial"/>
                <a:cs typeface="Arial"/>
              </a:rPr>
              <a:t>to </a:t>
            </a:r>
            <a:r>
              <a:rPr dirty="0" sz="1100" spc="-5" b="1">
                <a:latin typeface="Arial"/>
                <a:cs typeface="Arial"/>
              </a:rPr>
              <a:t>complete this form, please refer </a:t>
            </a:r>
            <a:r>
              <a:rPr dirty="0" sz="1100" b="1">
                <a:latin typeface="Arial"/>
                <a:cs typeface="Arial"/>
              </a:rPr>
              <a:t>to the </a:t>
            </a:r>
            <a:r>
              <a:rPr dirty="0" sz="1100" spc="-5" b="1">
                <a:latin typeface="Arial"/>
                <a:cs typeface="Arial"/>
              </a:rPr>
              <a:t>instruction</a:t>
            </a:r>
            <a:r>
              <a:rPr dirty="0" sz="1100" spc="114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page.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000" spc="-5">
                <a:latin typeface="Arial"/>
                <a:cs typeface="Arial"/>
              </a:rPr>
              <a:t>Fields marked with </a:t>
            </a:r>
            <a:r>
              <a:rPr dirty="0" sz="1000">
                <a:latin typeface="Arial"/>
                <a:cs typeface="Arial"/>
              </a:rPr>
              <a:t>an </a:t>
            </a:r>
            <a:r>
              <a:rPr dirty="0" sz="1000" spc="-5">
                <a:latin typeface="Arial"/>
                <a:cs typeface="Arial"/>
              </a:rPr>
              <a:t>asterisk (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r>
              <a:rPr dirty="0" sz="1000" spc="-5">
                <a:latin typeface="Arial"/>
                <a:cs typeface="Arial"/>
              </a:rPr>
              <a:t>) are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mandatory.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952" y="2035556"/>
            <a:ext cx="22453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Clarington Girls Hockey</a:t>
            </a:r>
            <a:r>
              <a:rPr dirty="0" sz="1100" spc="-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Association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952" y="2451607"/>
            <a:ext cx="2113280" cy="335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6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Ontario Corporation Number (OCN)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80"/>
              </a:lnSpc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1723479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0952" y="2815843"/>
            <a:ext cx="13519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Official Email Address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23135" y="2796031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0952" y="2960623"/>
            <a:ext cx="194563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  <a:hlinkClick r:id="rId3"/>
              </a:rPr>
              <a:t>president@claringtonflames.ca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08552" y="2456179"/>
            <a:ext cx="9067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Company Key</a:t>
            </a:r>
            <a:r>
              <a:rPr dirty="0" sz="1000" spc="-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0284" y="3548888"/>
            <a:ext cx="7103109" cy="480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Please provide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following information for the person we should contact regarding this filing. This person will receive official  documents or notices </a:t>
            </a:r>
            <a:r>
              <a:rPr dirty="0" sz="1000" spc="-10">
                <a:latin typeface="Arial"/>
                <a:cs typeface="Arial"/>
              </a:rPr>
              <a:t>and </a:t>
            </a:r>
            <a:r>
              <a:rPr dirty="0" sz="1000" spc="-5">
                <a:latin typeface="Arial"/>
                <a:cs typeface="Arial"/>
              </a:rPr>
              <a:t>correspondence related </a:t>
            </a:r>
            <a:r>
              <a:rPr dirty="0" sz="1000">
                <a:latin typeface="Arial"/>
                <a:cs typeface="Arial"/>
              </a:rPr>
              <a:t>to </a:t>
            </a:r>
            <a:r>
              <a:rPr dirty="0" sz="1000" spc="-5">
                <a:latin typeface="Arial"/>
                <a:cs typeface="Arial"/>
              </a:rPr>
              <a:t>this filing. By proceeding with </a:t>
            </a:r>
            <a:r>
              <a:rPr dirty="0" sz="1000" spc="-10">
                <a:latin typeface="Arial"/>
                <a:cs typeface="Arial"/>
              </a:rPr>
              <a:t>this </a:t>
            </a:r>
            <a:r>
              <a:rPr dirty="0" sz="1000" spc="-5">
                <a:latin typeface="Arial"/>
                <a:cs typeface="Arial"/>
              </a:rPr>
              <a:t>filing, you are confirming that you have  </a:t>
            </a:r>
            <a:r>
              <a:rPr dirty="0" sz="1000" spc="-10">
                <a:latin typeface="Arial"/>
                <a:cs typeface="Arial"/>
              </a:rPr>
              <a:t>been </a:t>
            </a:r>
            <a:r>
              <a:rPr dirty="0" sz="1000" spc="-5">
                <a:latin typeface="Arial"/>
                <a:cs typeface="Arial"/>
              </a:rPr>
              <a:t>duly authorized to do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214884" y="4146803"/>
          <a:ext cx="7345045" cy="737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0030"/>
                <a:gridCol w="1016000"/>
                <a:gridCol w="1144270"/>
                <a:gridCol w="1021079"/>
                <a:gridCol w="2642870"/>
              </a:tblGrid>
              <a:tr h="368808">
                <a:tc gridSpan="2">
                  <a:txBody>
                    <a:bodyPr/>
                    <a:lstStyle/>
                    <a:p>
                      <a:pPr marL="51435">
                        <a:lnSpc>
                          <a:spcPts val="1160"/>
                        </a:lnSpc>
                        <a:spcBef>
                          <a:spcPts val="5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First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Name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9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ts val="128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Steven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Middle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Name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ts val="1160"/>
                        </a:lnSpc>
                        <a:spcBef>
                          <a:spcPts val="5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Last Name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9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6195">
                        <a:lnSpc>
                          <a:spcPts val="128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Indig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5760">
                <a:tc>
                  <a:txBody>
                    <a:bodyPr/>
                    <a:lstStyle/>
                    <a:p>
                      <a:pPr marL="51435">
                        <a:lnSpc>
                          <a:spcPts val="1160"/>
                        </a:lnSpc>
                        <a:spcBef>
                          <a:spcPts val="3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Telephone Country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Code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ts val="128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7465">
                        <a:lnSpc>
                          <a:spcPts val="1160"/>
                        </a:lnSpc>
                        <a:spcBef>
                          <a:spcPts val="3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Telephone Number </a:t>
                      </a:r>
                      <a:r>
                        <a:rPr dirty="0" sz="1000" spc="-5">
                          <a:solidFill>
                            <a:srgbClr val="9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ts val="128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647-348-3080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Extension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250952" y="4873244"/>
            <a:ext cx="92836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Email Address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9075" y="5014976"/>
            <a:ext cx="73469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333615" algn="l"/>
              </a:tabLst>
            </a:pPr>
            <a:r>
              <a:rPr dirty="0" u="sng" sz="1100" spc="-6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sindig@sportlaw.c</a:t>
            </a:r>
            <a:r>
              <a:rPr dirty="0" u="sng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284" y="5533136"/>
            <a:ext cx="6944995" cy="1549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Complete this section only </a:t>
            </a:r>
            <a:r>
              <a:rPr dirty="0" sz="1000">
                <a:latin typeface="Arial"/>
                <a:cs typeface="Arial"/>
              </a:rPr>
              <a:t>if </a:t>
            </a:r>
            <a:r>
              <a:rPr dirty="0" sz="1000" spc="-5">
                <a:latin typeface="Arial"/>
                <a:cs typeface="Arial"/>
              </a:rPr>
              <a:t>you are changing the corporation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name</a:t>
            </a:r>
            <a:endParaRPr sz="10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  <a:spcBef>
                <a:spcPts val="969"/>
              </a:spcBef>
            </a:pPr>
            <a:r>
              <a:rPr dirty="0" sz="1000" spc="-5">
                <a:latin typeface="Arial"/>
                <a:cs typeface="Arial"/>
              </a:rPr>
              <a:t>The corporation will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have:</a:t>
            </a:r>
            <a:endParaRPr sz="1000">
              <a:latin typeface="Arial"/>
              <a:cs typeface="Arial"/>
            </a:endParaRPr>
          </a:p>
          <a:p>
            <a:pPr marL="216535" marR="3941445">
              <a:lnSpc>
                <a:spcPct val="180000"/>
              </a:lnSpc>
            </a:pPr>
            <a:r>
              <a:rPr dirty="0" sz="1000" spc="-5">
                <a:latin typeface="Arial"/>
                <a:cs typeface="Arial"/>
              </a:rPr>
              <a:t>an English name (example: "Green Institute Inc.")  a French </a:t>
            </a:r>
            <a:r>
              <a:rPr dirty="0" sz="1000">
                <a:latin typeface="Arial"/>
                <a:cs typeface="Arial"/>
              </a:rPr>
              <a:t>name </a:t>
            </a:r>
            <a:r>
              <a:rPr dirty="0" sz="1000" spc="-5">
                <a:latin typeface="Arial"/>
                <a:cs typeface="Arial"/>
              </a:rPr>
              <a:t>(example: "Institut Green Inc.")</a:t>
            </a:r>
            <a:endParaRPr sz="1000">
              <a:latin typeface="Arial"/>
              <a:cs typeface="Arial"/>
            </a:endParaRPr>
          </a:p>
          <a:p>
            <a:pPr marL="216535">
              <a:lnSpc>
                <a:spcPct val="100000"/>
              </a:lnSpc>
              <a:spcBef>
                <a:spcPts val="940"/>
              </a:spcBef>
            </a:pPr>
            <a:r>
              <a:rPr dirty="0" sz="1000" spc="-5">
                <a:latin typeface="Arial"/>
                <a:cs typeface="Arial"/>
              </a:rPr>
              <a:t>a combination </a:t>
            </a:r>
            <a:r>
              <a:rPr dirty="0" sz="1000">
                <a:latin typeface="Arial"/>
                <a:cs typeface="Arial"/>
              </a:rPr>
              <a:t>of </a:t>
            </a:r>
            <a:r>
              <a:rPr dirty="0" sz="1000" spc="-5">
                <a:latin typeface="Arial"/>
                <a:cs typeface="Arial"/>
              </a:rPr>
              <a:t>English and French name (example: "Institut Green Institute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Inc.")</a:t>
            </a:r>
            <a:endParaRPr sz="1000">
              <a:latin typeface="Arial"/>
              <a:cs typeface="Arial"/>
            </a:endParaRPr>
          </a:p>
          <a:p>
            <a:pPr marL="216535">
              <a:lnSpc>
                <a:spcPct val="100000"/>
              </a:lnSpc>
              <a:spcBef>
                <a:spcPts val="969"/>
              </a:spcBef>
            </a:pPr>
            <a:r>
              <a:rPr dirty="0" sz="1000" spc="-5">
                <a:latin typeface="Arial"/>
                <a:cs typeface="Arial"/>
              </a:rPr>
              <a:t>an English </a:t>
            </a:r>
            <a:r>
              <a:rPr dirty="0" sz="1000" spc="-10">
                <a:latin typeface="Arial"/>
                <a:cs typeface="Arial"/>
              </a:rPr>
              <a:t>and </a:t>
            </a:r>
            <a:r>
              <a:rPr dirty="0" sz="1000" spc="-5">
                <a:latin typeface="Arial"/>
                <a:cs typeface="Arial"/>
              </a:rPr>
              <a:t>French </a:t>
            </a:r>
            <a:r>
              <a:rPr dirty="0" sz="1000">
                <a:latin typeface="Arial"/>
                <a:cs typeface="Arial"/>
              </a:rPr>
              <a:t>name </a:t>
            </a:r>
            <a:r>
              <a:rPr dirty="0" sz="1000" spc="-5">
                <a:latin typeface="Arial"/>
                <a:cs typeface="Arial"/>
              </a:rPr>
              <a:t>that are equivalent </a:t>
            </a:r>
            <a:r>
              <a:rPr dirty="0" sz="1000" spc="-10">
                <a:latin typeface="Arial"/>
                <a:cs typeface="Arial"/>
              </a:rPr>
              <a:t>but </a:t>
            </a:r>
            <a:r>
              <a:rPr dirty="0" sz="1000" spc="-5">
                <a:latin typeface="Arial"/>
                <a:cs typeface="Arial"/>
              </a:rPr>
              <a:t>used separately (example: "Green Institute Inc./Institut Green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Inc.")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0952" y="7432040"/>
            <a:ext cx="5761990" cy="726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Complete this section only </a:t>
            </a:r>
            <a:r>
              <a:rPr dirty="0" sz="1000">
                <a:latin typeface="Arial"/>
                <a:cs typeface="Arial"/>
              </a:rPr>
              <a:t>if </a:t>
            </a:r>
            <a:r>
              <a:rPr dirty="0" sz="1000" spc="-5">
                <a:latin typeface="Arial"/>
                <a:cs typeface="Arial"/>
              </a:rPr>
              <a:t>you are changing the number 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directors</a:t>
            </a:r>
            <a:endParaRPr sz="1000">
              <a:latin typeface="Arial"/>
              <a:cs typeface="Arial"/>
            </a:endParaRPr>
          </a:p>
          <a:p>
            <a:pPr marL="205740" marR="5080" indent="-193675">
              <a:lnSpc>
                <a:spcPct val="180000"/>
              </a:lnSpc>
              <a:tabLst>
                <a:tab pos="1420495" algn="l"/>
              </a:tabLst>
            </a:pPr>
            <a:r>
              <a:rPr dirty="0" sz="1000" spc="-5">
                <a:latin typeface="Arial"/>
                <a:cs typeface="Arial"/>
              </a:rPr>
              <a:t>A minimum of three directors are required. Please </a:t>
            </a:r>
            <a:r>
              <a:rPr dirty="0" sz="1000">
                <a:latin typeface="Arial"/>
                <a:cs typeface="Arial"/>
              </a:rPr>
              <a:t>specify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number of directors for your Corporation  Fixed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Number	</a:t>
            </a:r>
            <a:r>
              <a:rPr dirty="0" sz="750" spc="-100">
                <a:solidFill>
                  <a:srgbClr val="0000FF"/>
                </a:solidFill>
                <a:latin typeface="MS UI Gothic"/>
                <a:cs typeface="MS UI Gothic"/>
              </a:rPr>
              <a:t>✔</a:t>
            </a:r>
            <a:r>
              <a:rPr dirty="0" sz="750" spc="-95">
                <a:solidFill>
                  <a:srgbClr val="0000FF"/>
                </a:solidFill>
                <a:latin typeface="MS UI Gothic"/>
                <a:cs typeface="MS UI Gothic"/>
              </a:rPr>
              <a:t> </a:t>
            </a:r>
            <a:r>
              <a:rPr dirty="0" sz="1000" spc="-5">
                <a:latin typeface="Arial"/>
                <a:cs typeface="Arial"/>
              </a:rPr>
              <a:t>Minimum/Maximum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17931" y="8354555"/>
          <a:ext cx="7335520" cy="737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9665"/>
                <a:gridCol w="3665219"/>
              </a:tblGrid>
              <a:tr h="460267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Minimum Number of Directors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9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Maximum Number of Directors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9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07">
                <a:tc grid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5. Purposes and Provisions (if applicable)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(Maximum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limit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100,000 characters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per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text</a:t>
                      </a:r>
                      <a:r>
                        <a:rPr dirty="0" sz="1000" spc="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box)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0" name="object 30"/>
          <p:cNvSpPr txBox="1"/>
          <p:nvPr/>
        </p:nvSpPr>
        <p:spPr>
          <a:xfrm>
            <a:off x="240284" y="9122156"/>
            <a:ext cx="43078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Complete this section only </a:t>
            </a:r>
            <a:r>
              <a:rPr dirty="0" sz="1000">
                <a:latin typeface="Arial"/>
                <a:cs typeface="Arial"/>
              </a:rPr>
              <a:t>if </a:t>
            </a:r>
            <a:r>
              <a:rPr dirty="0" sz="1000" spc="-5">
                <a:latin typeface="Arial"/>
                <a:cs typeface="Arial"/>
              </a:rPr>
              <a:t>you are amending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Purposes 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Provisions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1775" y="7139305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17931" y="3198495"/>
            <a:ext cx="7335520" cy="255904"/>
          </a:xfrm>
          <a:prstGeom prst="rect">
            <a:avLst/>
          </a:prstGeom>
          <a:solidFill>
            <a:srgbClr val="E3E3E3"/>
          </a:solidFill>
        </p:spPr>
        <p:txBody>
          <a:bodyPr wrap="square" lIns="0" tIns="33019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259"/>
              </a:spcBef>
            </a:pPr>
            <a:r>
              <a:rPr dirty="0" sz="1100" spc="-5" b="1">
                <a:latin typeface="Arial"/>
                <a:cs typeface="Arial"/>
              </a:rPr>
              <a:t>2. Contact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Information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4954" y="237682"/>
            <a:ext cx="1468136" cy="3814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25425" y="1911350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47164" y="1911349"/>
            <a:ext cx="184149" cy="14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50952" y="1906015"/>
            <a:ext cx="11480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Corporation Name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11300" y="1889252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7931" y="1642745"/>
            <a:ext cx="7335520" cy="265430"/>
          </a:xfrm>
          <a:prstGeom prst="rect">
            <a:avLst/>
          </a:prstGeom>
          <a:solidFill>
            <a:srgbClr val="E3E3E3"/>
          </a:solidFill>
        </p:spPr>
        <p:txBody>
          <a:bodyPr wrap="square" lIns="0" tIns="32384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254"/>
              </a:spcBef>
            </a:pPr>
            <a:r>
              <a:rPr dirty="0" sz="1100" spc="-5" b="1">
                <a:latin typeface="Arial"/>
                <a:cs typeface="Arial"/>
              </a:rPr>
              <a:t>1. Corporation</a:t>
            </a:r>
            <a:r>
              <a:rPr dirty="0" sz="110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Information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25425" y="3190875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25425" y="3185795"/>
            <a:ext cx="7321550" cy="12700"/>
          </a:xfrm>
          <a:custGeom>
            <a:avLst/>
            <a:gdLst/>
            <a:ahLst/>
            <a:cxnLst/>
            <a:rect l="l" t="t" r="r" b="b"/>
            <a:pathLst>
              <a:path w="7321550" h="12700">
                <a:moveTo>
                  <a:pt x="0" y="12700"/>
                </a:moveTo>
                <a:lnTo>
                  <a:pt x="7321550" y="12700"/>
                </a:lnTo>
                <a:lnTo>
                  <a:pt x="732155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5425" y="3457575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25425" y="5245734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5425" y="5240654"/>
            <a:ext cx="7321550" cy="12700"/>
          </a:xfrm>
          <a:custGeom>
            <a:avLst/>
            <a:gdLst/>
            <a:ahLst/>
            <a:cxnLst/>
            <a:rect l="l" t="t" r="r" b="b"/>
            <a:pathLst>
              <a:path w="7321550" h="12700">
                <a:moveTo>
                  <a:pt x="0" y="12700"/>
                </a:moveTo>
                <a:lnTo>
                  <a:pt x="7321550" y="12700"/>
                </a:lnTo>
                <a:lnTo>
                  <a:pt x="732155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248409" y="4880609"/>
            <a:ext cx="184150" cy="14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311655" y="4859528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64795" y="6115684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4795" y="6390004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4795" y="6664325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64795" y="6938009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25425" y="7138682"/>
            <a:ext cx="7321550" cy="12065"/>
          </a:xfrm>
          <a:custGeom>
            <a:avLst/>
            <a:gdLst/>
            <a:ahLst/>
            <a:cxnLst/>
            <a:rect l="l" t="t" r="r" b="b"/>
            <a:pathLst>
              <a:path w="7321550" h="12065">
                <a:moveTo>
                  <a:pt x="0" y="12052"/>
                </a:moveTo>
                <a:lnTo>
                  <a:pt x="7321550" y="12052"/>
                </a:lnTo>
                <a:lnTo>
                  <a:pt x="7321550" y="0"/>
                </a:lnTo>
                <a:lnTo>
                  <a:pt x="0" y="0"/>
                </a:lnTo>
                <a:lnTo>
                  <a:pt x="0" y="12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64795" y="8013700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4239" y="569594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64159" y="7308215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699"/>
                </a:moveTo>
                <a:lnTo>
                  <a:pt x="139700" y="139699"/>
                </a:lnTo>
                <a:lnTo>
                  <a:pt x="139700" y="0"/>
                </a:lnTo>
                <a:lnTo>
                  <a:pt x="0" y="0"/>
                </a:lnTo>
                <a:lnTo>
                  <a:pt x="0" y="139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5425" y="2372360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25425" y="6007100"/>
            <a:ext cx="7327900" cy="274955"/>
          </a:xfrm>
          <a:prstGeom prst="rect">
            <a:avLst/>
          </a:prstGeom>
          <a:solidFill>
            <a:srgbClr val="E3E3E3"/>
          </a:solidFill>
        </p:spPr>
        <p:txBody>
          <a:bodyPr wrap="square" lIns="0" tIns="3302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60"/>
              </a:spcBef>
            </a:pPr>
            <a:r>
              <a:rPr dirty="0" sz="1100" spc="-5" b="1">
                <a:latin typeface="Arial"/>
                <a:cs typeface="Arial"/>
              </a:rPr>
              <a:t>6. Members Authorization and Effective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Date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5425" y="6621144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5425" y="6621780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18178" y="6621143"/>
            <a:ext cx="184150" cy="146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0952" y="6616700"/>
            <a:ext cx="19310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Requested Date for Amendment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80664" y="6598411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5425" y="6987540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5425" y="8874759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0284" y="261619"/>
            <a:ext cx="3831590" cy="7505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86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corporation a charity or </a:t>
            </a:r>
            <a:r>
              <a:rPr dirty="0" sz="1000" spc="-10">
                <a:latin typeface="Arial"/>
                <a:cs typeface="Arial"/>
              </a:rPr>
              <a:t>does it </a:t>
            </a:r>
            <a:r>
              <a:rPr dirty="0" sz="1000" spc="-5">
                <a:latin typeface="Arial"/>
                <a:cs typeface="Arial"/>
              </a:rPr>
              <a:t>intend </a:t>
            </a:r>
            <a:r>
              <a:rPr dirty="0" sz="1000">
                <a:latin typeface="Arial"/>
                <a:cs typeface="Arial"/>
              </a:rPr>
              <a:t>to </a:t>
            </a:r>
            <a:r>
              <a:rPr dirty="0" sz="1000" spc="-5">
                <a:latin typeface="Arial"/>
                <a:cs typeface="Arial"/>
              </a:rPr>
              <a:t>operate as a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charity?</a:t>
            </a:r>
            <a:endParaRPr sz="1000">
              <a:latin typeface="Arial"/>
              <a:cs typeface="Arial"/>
            </a:endParaRPr>
          </a:p>
          <a:p>
            <a:pPr marL="216535">
              <a:lnSpc>
                <a:spcPct val="100000"/>
              </a:lnSpc>
              <a:spcBef>
                <a:spcPts val="969"/>
              </a:spcBef>
              <a:tabLst>
                <a:tab pos="690245" algn="l"/>
              </a:tabLst>
            </a:pPr>
            <a:r>
              <a:rPr dirty="0" sz="1000" spc="-10">
                <a:latin typeface="Arial"/>
                <a:cs typeface="Arial"/>
              </a:rPr>
              <a:t>Yes	</a:t>
            </a:r>
            <a:r>
              <a:rPr dirty="0" sz="750" spc="-100">
                <a:solidFill>
                  <a:srgbClr val="0000FF"/>
                </a:solidFill>
                <a:latin typeface="MS UI Gothic"/>
                <a:cs typeface="MS UI Gothic"/>
              </a:rPr>
              <a:t>✔</a:t>
            </a:r>
            <a:r>
              <a:rPr dirty="0" sz="750" spc="-95">
                <a:solidFill>
                  <a:srgbClr val="0000FF"/>
                </a:solidFill>
                <a:latin typeface="MS UI Gothic"/>
                <a:cs typeface="MS UI Gothic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Arial"/>
                <a:cs typeface="Arial"/>
              </a:rPr>
              <a:t>Description of Changes to</a:t>
            </a:r>
            <a:r>
              <a:rPr dirty="0" sz="1000" spc="1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Purposes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284" y="1147064"/>
            <a:ext cx="5774055" cy="453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Please describe any amendments to the corporation's purposes </a:t>
            </a:r>
            <a:r>
              <a:rPr dirty="0" sz="1000" spc="-10">
                <a:latin typeface="Arial"/>
                <a:cs typeface="Arial"/>
              </a:rPr>
              <a:t>in </a:t>
            </a:r>
            <a:r>
              <a:rPr dirty="0" sz="1000" spc="-5">
                <a:latin typeface="Arial"/>
                <a:cs typeface="Arial"/>
              </a:rPr>
              <a:t>the area </a:t>
            </a:r>
            <a:r>
              <a:rPr dirty="0" sz="1000">
                <a:latin typeface="Arial"/>
                <a:cs typeface="Arial"/>
              </a:rPr>
              <a:t>below </a:t>
            </a:r>
            <a:r>
              <a:rPr dirty="0" sz="1000" spc="-5">
                <a:latin typeface="Arial"/>
                <a:cs typeface="Arial"/>
              </a:rPr>
              <a:t>(please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specific):</a:t>
            </a:r>
            <a:endParaRPr sz="10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  <a:spcBef>
                <a:spcPts val="969"/>
              </a:spcBef>
            </a:pPr>
            <a:r>
              <a:rPr dirty="0" sz="1000" spc="-10">
                <a:latin typeface="Arial"/>
                <a:cs typeface="Arial"/>
              </a:rPr>
              <a:t>Enter 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0284" y="2386076"/>
            <a:ext cx="7204709" cy="35896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Description of Changes to Special</a:t>
            </a:r>
            <a:r>
              <a:rPr dirty="0" sz="1000" spc="25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Provisions</a:t>
            </a:r>
            <a:endParaRPr sz="1000">
              <a:latin typeface="Arial"/>
              <a:cs typeface="Arial"/>
            </a:endParaRPr>
          </a:p>
          <a:p>
            <a:pPr marL="22860" marR="955675" indent="-10795">
              <a:lnSpc>
                <a:spcPct val="179000"/>
              </a:lnSpc>
              <a:spcBef>
                <a:spcPts val="325"/>
              </a:spcBef>
            </a:pPr>
            <a:r>
              <a:rPr dirty="0" sz="1000" spc="-5">
                <a:latin typeface="Arial"/>
                <a:cs typeface="Arial"/>
              </a:rPr>
              <a:t>Please describe any amendments to the corporation's special provisions </a:t>
            </a:r>
            <a:r>
              <a:rPr dirty="0" sz="1000" spc="-10">
                <a:latin typeface="Arial"/>
                <a:cs typeface="Arial"/>
              </a:rPr>
              <a:t>in </a:t>
            </a:r>
            <a:r>
              <a:rPr dirty="0" sz="1000" spc="-5">
                <a:latin typeface="Arial"/>
                <a:cs typeface="Arial"/>
              </a:rPr>
              <a:t>the area below (please be specific):  </a:t>
            </a:r>
            <a:r>
              <a:rPr dirty="0" sz="1000" spc="-10">
                <a:latin typeface="Arial"/>
                <a:cs typeface="Arial"/>
              </a:rPr>
              <a:t>Enter 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  <a:p>
            <a:pPr marL="22860">
              <a:lnSpc>
                <a:spcPts val="1150"/>
              </a:lnSpc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Add: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Membership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-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The Corporation has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following categories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 Membership:</a:t>
            </a:r>
            <a:endParaRPr sz="1100">
              <a:latin typeface="Arial"/>
              <a:cs typeface="Arial"/>
            </a:endParaRPr>
          </a:p>
          <a:p>
            <a:pPr marL="186055" indent="-163830">
              <a:lnSpc>
                <a:spcPct val="100000"/>
              </a:lnSpc>
              <a:buAutoNum type="alphaLcParenR"/>
              <a:tabLst>
                <a:tab pos="18669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Player Member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–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Any individual who is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player with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 team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in the</a:t>
            </a:r>
            <a:r>
              <a:rPr dirty="0" sz="1100" spc="-5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Corporation.</a:t>
            </a:r>
            <a:endParaRPr sz="1100">
              <a:latin typeface="Arial"/>
              <a:cs typeface="Arial"/>
            </a:endParaRPr>
          </a:p>
          <a:p>
            <a:pPr marL="186055" indent="-163830">
              <a:lnSpc>
                <a:spcPct val="100000"/>
              </a:lnSpc>
              <a:buAutoNum type="alphaLcParenR"/>
              <a:tabLst>
                <a:tab pos="18669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Coach Member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–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Any individual who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acts a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coach with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team in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100" spc="-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Corporation.</a:t>
            </a:r>
            <a:endParaRPr sz="1100">
              <a:latin typeface="Arial"/>
              <a:cs typeface="Arial"/>
            </a:endParaRPr>
          </a:p>
          <a:p>
            <a:pPr marL="22860" marR="81915">
              <a:lnSpc>
                <a:spcPts val="1310"/>
              </a:lnSpc>
              <a:spcBef>
                <a:spcPts val="50"/>
              </a:spcBef>
              <a:buAutoNum type="alphaLcParenR"/>
              <a:tabLst>
                <a:tab pos="18034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Director Member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–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Any individual who is elected or appointed as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Director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Corporation in accordance with 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 By-laws.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Arial"/>
              <a:cs typeface="Arial"/>
            </a:endParaRPr>
          </a:p>
          <a:p>
            <a:pPr marL="23495" marR="198120" indent="-635">
              <a:lnSpc>
                <a:spcPts val="1310"/>
              </a:lnSpc>
              <a:spcBef>
                <a:spcPts val="5"/>
              </a:spcBef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Voting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-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Members in good standing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at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time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meeting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Members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at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which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vote is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to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be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taken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have 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following voting rights at all meetings </a:t>
            </a:r>
            <a:r>
              <a:rPr dirty="0" sz="1100" spc="-1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100" spc="2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Members:</a:t>
            </a:r>
            <a:endParaRPr sz="1100">
              <a:latin typeface="Arial"/>
              <a:cs typeface="Arial"/>
            </a:endParaRPr>
          </a:p>
          <a:p>
            <a:pPr marL="186055" indent="-163195">
              <a:lnSpc>
                <a:spcPts val="1275"/>
              </a:lnSpc>
              <a:buAutoNum type="alphaLcParenR"/>
              <a:tabLst>
                <a:tab pos="18669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Player Members have one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vote</a:t>
            </a:r>
            <a:r>
              <a:rPr dirty="0" sz="1100" spc="-9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each.</a:t>
            </a:r>
            <a:endParaRPr sz="1100">
              <a:latin typeface="Arial"/>
              <a:cs typeface="Arial"/>
            </a:endParaRPr>
          </a:p>
          <a:p>
            <a:pPr marL="186055" indent="-163830">
              <a:lnSpc>
                <a:spcPct val="100000"/>
              </a:lnSpc>
              <a:buAutoNum type="alphaLcParenR"/>
              <a:tabLst>
                <a:tab pos="18669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Coach Members have one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vote</a:t>
            </a:r>
            <a:r>
              <a:rPr dirty="0" sz="1100" spc="-13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each.</a:t>
            </a:r>
            <a:endParaRPr sz="1100">
              <a:latin typeface="Arial"/>
              <a:cs typeface="Arial"/>
            </a:endParaRPr>
          </a:p>
          <a:p>
            <a:pPr marL="178435" indent="-155575">
              <a:lnSpc>
                <a:spcPct val="100000"/>
              </a:lnSpc>
              <a:buAutoNum type="alphaLcParenR"/>
              <a:tabLst>
                <a:tab pos="179070" algn="l"/>
              </a:tabLst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Director Members have one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vote</a:t>
            </a:r>
            <a:r>
              <a:rPr dirty="0" sz="1100" spc="-3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each.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22860" marR="5080">
              <a:lnSpc>
                <a:spcPct val="99600"/>
              </a:lnSpc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Dissolution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–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Upon dissolution of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Corporation and after payment of all debts and liabilities, its remaining property  shall be distributed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to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not-for-profit or charitable organizations which carry on their work solely in the province of  Ontario.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835" y="7000747"/>
            <a:ext cx="6694805" cy="1803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Authorization</a:t>
            </a:r>
            <a:endParaRPr sz="1000">
              <a:latin typeface="Arial"/>
              <a:cs typeface="Arial"/>
            </a:endParaRPr>
          </a:p>
          <a:p>
            <a:pPr marL="12700" marR="5574665" indent="37465">
              <a:lnSpc>
                <a:spcPct val="177000"/>
              </a:lnSpc>
              <a:spcBef>
                <a:spcPts val="35"/>
              </a:spcBef>
            </a:pPr>
            <a:r>
              <a:rPr dirty="0" sz="750" spc="-100">
                <a:solidFill>
                  <a:srgbClr val="0000FF"/>
                </a:solidFill>
                <a:latin typeface="MS UI Gothic"/>
                <a:cs typeface="MS UI Gothic"/>
              </a:rPr>
              <a:t>✔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 </a:t>
            </a:r>
            <a:r>
              <a:rPr dirty="0" sz="1000" spc="-5">
                <a:latin typeface="Arial"/>
                <a:cs typeface="Arial"/>
              </a:rPr>
              <a:t>I, Steven Indig  confirm that: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Arial"/>
              <a:cs typeface="Arial"/>
            </a:endParaRPr>
          </a:p>
          <a:p>
            <a:pPr marL="252095" indent="-229235">
              <a:lnSpc>
                <a:spcPct val="100000"/>
              </a:lnSpc>
              <a:buChar char="•"/>
              <a:tabLst>
                <a:tab pos="252095" algn="l"/>
                <a:tab pos="252729" algn="l"/>
              </a:tabLst>
            </a:pPr>
            <a:r>
              <a:rPr dirty="0" sz="1000" spc="-10">
                <a:latin typeface="Arial"/>
                <a:cs typeface="Arial"/>
              </a:rPr>
              <a:t>This </a:t>
            </a:r>
            <a:r>
              <a:rPr dirty="0" sz="1000" spc="-5">
                <a:latin typeface="Arial"/>
                <a:cs typeface="Arial"/>
              </a:rPr>
              <a:t>amendment has been </a:t>
            </a:r>
            <a:r>
              <a:rPr dirty="0" sz="1000" spc="-10">
                <a:latin typeface="Arial"/>
                <a:cs typeface="Arial"/>
              </a:rPr>
              <a:t>duly </a:t>
            </a:r>
            <a:r>
              <a:rPr dirty="0" sz="1000" spc="-5">
                <a:latin typeface="Arial"/>
                <a:cs typeface="Arial"/>
              </a:rPr>
              <a:t>authorized as required by section 103 of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 i="1">
                <a:latin typeface="Arial"/>
                <a:cs typeface="Arial"/>
              </a:rPr>
              <a:t>Not-For-Profit Corporations Act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2010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51460" indent="-229235">
              <a:lnSpc>
                <a:spcPct val="100000"/>
              </a:lnSpc>
              <a:spcBef>
                <a:spcPts val="600"/>
              </a:spcBef>
              <a:buChar char="•"/>
              <a:tabLst>
                <a:tab pos="251460" algn="l"/>
                <a:tab pos="252095" algn="l"/>
              </a:tabLst>
            </a:pPr>
            <a:r>
              <a:rPr dirty="0" sz="1000" spc="-10">
                <a:latin typeface="Arial"/>
                <a:cs typeface="Arial"/>
              </a:rPr>
              <a:t>This </a:t>
            </a:r>
            <a:r>
              <a:rPr dirty="0" sz="1000" spc="-5">
                <a:latin typeface="Arial"/>
                <a:cs typeface="Arial"/>
              </a:rPr>
              <a:t>form </a:t>
            </a:r>
            <a:r>
              <a:rPr dirty="0" sz="1000" spc="-10">
                <a:latin typeface="Arial"/>
                <a:cs typeface="Arial"/>
              </a:rPr>
              <a:t>has </a:t>
            </a:r>
            <a:r>
              <a:rPr dirty="0" sz="1000" spc="-5">
                <a:latin typeface="Arial"/>
                <a:cs typeface="Arial"/>
              </a:rPr>
              <a:t>been signed by all the required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persons.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000" spc="-5" b="1">
                <a:latin typeface="Arial"/>
                <a:cs typeface="Arial"/>
              </a:rPr>
              <a:t>Caution: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</a:rPr>
              <a:t>The Act </a:t>
            </a:r>
            <a:r>
              <a:rPr dirty="0" sz="1000">
                <a:latin typeface="Arial"/>
                <a:cs typeface="Arial"/>
              </a:rPr>
              <a:t>sets </a:t>
            </a:r>
            <a:r>
              <a:rPr dirty="0" sz="1000" spc="-10">
                <a:latin typeface="Arial"/>
                <a:cs typeface="Arial"/>
              </a:rPr>
              <a:t>out </a:t>
            </a:r>
            <a:r>
              <a:rPr dirty="0" sz="1000" spc="-5">
                <a:latin typeface="Arial"/>
                <a:cs typeface="Arial"/>
              </a:rPr>
              <a:t>penalties, including fines, for submitting false or misleading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1775" y="6285229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1775" y="6285229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49923" y="6285229"/>
            <a:ext cx="184150" cy="1466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50952" y="6279896"/>
            <a:ext cx="5468620" cy="317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685">
              <a:lnSpc>
                <a:spcPts val="109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The resolution authorizing the amendment was approved by the members of the corporation on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9F0000"/>
                </a:solidFill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10"/>
              </a:lnSpc>
            </a:pP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10/24/2023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13552" y="6263132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60518" y="286384"/>
            <a:ext cx="184149" cy="146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224020" y="264668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4795" y="570230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5425" y="5999479"/>
            <a:ext cx="7321550" cy="0"/>
          </a:xfrm>
          <a:custGeom>
            <a:avLst/>
            <a:gdLst/>
            <a:ahLst/>
            <a:cxnLst/>
            <a:rect l="l" t="t" r="r" b="b"/>
            <a:pathLst>
              <a:path w="7321550" h="0">
                <a:moveTo>
                  <a:pt x="0" y="0"/>
                </a:moveTo>
                <a:lnTo>
                  <a:pt x="73215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5425" y="5994387"/>
            <a:ext cx="7321550" cy="13335"/>
          </a:xfrm>
          <a:custGeom>
            <a:avLst/>
            <a:gdLst/>
            <a:ahLst/>
            <a:cxnLst/>
            <a:rect l="l" t="t" r="r" b="b"/>
            <a:pathLst>
              <a:path w="7321550" h="13335">
                <a:moveTo>
                  <a:pt x="0" y="12712"/>
                </a:moveTo>
                <a:lnTo>
                  <a:pt x="7321550" y="12712"/>
                </a:lnTo>
                <a:lnTo>
                  <a:pt x="7321550" y="0"/>
                </a:lnTo>
                <a:lnTo>
                  <a:pt x="0" y="0"/>
                </a:lnTo>
                <a:lnTo>
                  <a:pt x="0" y="127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2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34509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0" y="0"/>
                </a:lnTo>
                <a:lnTo>
                  <a:pt x="0" y="200660"/>
                </a:lnTo>
                <a:lnTo>
                  <a:pt x="6350" y="194310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334509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908050" y="6350"/>
                </a:lnTo>
                <a:lnTo>
                  <a:pt x="908050" y="194310"/>
                </a:lnTo>
                <a:lnTo>
                  <a:pt x="6350" y="194310"/>
                </a:lnTo>
                <a:lnTo>
                  <a:pt x="0" y="200660"/>
                </a:lnTo>
                <a:lnTo>
                  <a:pt x="914400" y="20066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40859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0" y="0"/>
                </a:lnTo>
                <a:lnTo>
                  <a:pt x="0" y="187960"/>
                </a:lnTo>
                <a:lnTo>
                  <a:pt x="6350" y="181610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40859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895350" y="6350"/>
                </a:lnTo>
                <a:lnTo>
                  <a:pt x="895350" y="181610"/>
                </a:lnTo>
                <a:lnTo>
                  <a:pt x="6350" y="181610"/>
                </a:lnTo>
                <a:lnTo>
                  <a:pt x="0" y="187960"/>
                </a:lnTo>
                <a:lnTo>
                  <a:pt x="901700" y="187960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34255" y="2060448"/>
            <a:ext cx="914400" cy="146685"/>
          </a:xfrm>
          <a:custGeom>
            <a:avLst/>
            <a:gdLst/>
            <a:ahLst/>
            <a:cxnLst/>
            <a:rect l="l" t="t" r="r" b="b"/>
            <a:pathLst>
              <a:path w="914400" h="146685">
                <a:moveTo>
                  <a:pt x="0" y="146303"/>
                </a:moveTo>
                <a:lnTo>
                  <a:pt x="914400" y="146303"/>
                </a:lnTo>
                <a:lnTo>
                  <a:pt x="914400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334255" y="2040127"/>
            <a:ext cx="914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081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Save</a:t>
            </a:r>
            <a:r>
              <a:rPr dirty="0" sz="10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Form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20054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0" y="0"/>
                </a:lnTo>
                <a:lnTo>
                  <a:pt x="0" y="200660"/>
                </a:lnTo>
                <a:lnTo>
                  <a:pt x="6350" y="194310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20054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908050" y="6350"/>
                </a:lnTo>
                <a:lnTo>
                  <a:pt x="908050" y="194310"/>
                </a:lnTo>
                <a:lnTo>
                  <a:pt x="6350" y="194310"/>
                </a:lnTo>
                <a:lnTo>
                  <a:pt x="0" y="200660"/>
                </a:lnTo>
                <a:lnTo>
                  <a:pt x="914400" y="20066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26404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0" y="0"/>
                </a:lnTo>
                <a:lnTo>
                  <a:pt x="0" y="187960"/>
                </a:lnTo>
                <a:lnTo>
                  <a:pt x="6350" y="181610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26404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895350" y="6350"/>
                </a:lnTo>
                <a:lnTo>
                  <a:pt x="895350" y="181610"/>
                </a:lnTo>
                <a:lnTo>
                  <a:pt x="6350" y="181610"/>
                </a:lnTo>
                <a:lnTo>
                  <a:pt x="0" y="187960"/>
                </a:lnTo>
                <a:lnTo>
                  <a:pt x="901700" y="187960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519928" y="2060448"/>
            <a:ext cx="914400" cy="146685"/>
          </a:xfrm>
          <a:custGeom>
            <a:avLst/>
            <a:gdLst/>
            <a:ahLst/>
            <a:cxnLst/>
            <a:rect l="l" t="t" r="r" b="b"/>
            <a:pathLst>
              <a:path w="914400" h="146685">
                <a:moveTo>
                  <a:pt x="0" y="146303"/>
                </a:moveTo>
                <a:lnTo>
                  <a:pt x="914400" y="146303"/>
                </a:lnTo>
                <a:lnTo>
                  <a:pt x="914400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19928" y="2040127"/>
            <a:ext cx="914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5255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Print</a:t>
            </a:r>
            <a:r>
              <a:rPr dirty="0" sz="1000" spc="-2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Form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28765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0" y="0"/>
                </a:lnTo>
                <a:lnTo>
                  <a:pt x="0" y="200660"/>
                </a:lnTo>
                <a:lnTo>
                  <a:pt x="6350" y="194310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628765" y="2042795"/>
            <a:ext cx="914400" cy="200660"/>
          </a:xfrm>
          <a:custGeom>
            <a:avLst/>
            <a:gdLst/>
            <a:ahLst/>
            <a:cxnLst/>
            <a:rect l="l" t="t" r="r" b="b"/>
            <a:pathLst>
              <a:path w="914400" h="200660">
                <a:moveTo>
                  <a:pt x="914400" y="0"/>
                </a:moveTo>
                <a:lnTo>
                  <a:pt x="908050" y="6350"/>
                </a:lnTo>
                <a:lnTo>
                  <a:pt x="908050" y="194310"/>
                </a:lnTo>
                <a:lnTo>
                  <a:pt x="6350" y="194310"/>
                </a:lnTo>
                <a:lnTo>
                  <a:pt x="0" y="200660"/>
                </a:lnTo>
                <a:lnTo>
                  <a:pt x="914400" y="20066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35115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0" y="0"/>
                </a:lnTo>
                <a:lnTo>
                  <a:pt x="0" y="187960"/>
                </a:lnTo>
                <a:lnTo>
                  <a:pt x="6350" y="181610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635115" y="2049145"/>
            <a:ext cx="901700" cy="187960"/>
          </a:xfrm>
          <a:custGeom>
            <a:avLst/>
            <a:gdLst/>
            <a:ahLst/>
            <a:cxnLst/>
            <a:rect l="l" t="t" r="r" b="b"/>
            <a:pathLst>
              <a:path w="901700" h="187960">
                <a:moveTo>
                  <a:pt x="901700" y="0"/>
                </a:moveTo>
                <a:lnTo>
                  <a:pt x="895350" y="6350"/>
                </a:lnTo>
                <a:lnTo>
                  <a:pt x="895350" y="181610"/>
                </a:lnTo>
                <a:lnTo>
                  <a:pt x="6350" y="181610"/>
                </a:lnTo>
                <a:lnTo>
                  <a:pt x="0" y="187960"/>
                </a:lnTo>
                <a:lnTo>
                  <a:pt x="901700" y="187960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629400" y="2060448"/>
            <a:ext cx="812800" cy="146685"/>
          </a:xfrm>
          <a:prstGeom prst="rect">
            <a:avLst/>
          </a:prstGeom>
          <a:solidFill>
            <a:srgbClr val="00FFFF"/>
          </a:solidFill>
        </p:spPr>
        <p:txBody>
          <a:bodyPr wrap="square" lIns="0" tIns="0" rIns="0" bIns="0" rtlCol="0" vert="horz">
            <a:spAutoFit/>
          </a:bodyPr>
          <a:lstStyle/>
          <a:p>
            <a:pPr marL="104775">
              <a:lnSpc>
                <a:spcPts val="1135"/>
              </a:lnSpc>
            </a:pP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Clear</a:t>
            </a:r>
            <a:r>
              <a:rPr dirty="0" sz="10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0000FF"/>
                </a:solidFill>
                <a:latin typeface="Arial"/>
                <a:cs typeface="Arial"/>
              </a:rPr>
              <a:t>Form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14877" y="454139"/>
          <a:ext cx="7339965" cy="1344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2465"/>
                <a:gridCol w="1600200"/>
                <a:gridCol w="2517775"/>
              </a:tblGrid>
              <a:tr h="66904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Name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Position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Director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036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Name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Position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1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Director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1544954" y="267334"/>
            <a:ext cx="184149" cy="146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84" y="240284"/>
            <a:ext cx="14262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81125" algn="l"/>
              </a:tabLst>
            </a:pPr>
            <a:r>
              <a:rPr dirty="0" sz="1000" spc="-5" b="1">
                <a:latin typeface="Arial"/>
                <a:cs typeface="Arial"/>
              </a:rPr>
              <a:t>R</a:t>
            </a:r>
            <a:r>
              <a:rPr dirty="0" sz="1000" spc="-10" b="1">
                <a:latin typeface="Arial"/>
                <a:cs typeface="Arial"/>
              </a:rPr>
              <a:t>e</a:t>
            </a:r>
            <a:r>
              <a:rPr dirty="0" sz="1000" spc="-5" b="1">
                <a:latin typeface="Arial"/>
                <a:cs typeface="Arial"/>
              </a:rPr>
              <a:t>qu</a:t>
            </a:r>
            <a:r>
              <a:rPr dirty="0" sz="1000" spc="-10" b="1">
                <a:latin typeface="Arial"/>
                <a:cs typeface="Arial"/>
              </a:rPr>
              <a:t>ire</a:t>
            </a:r>
            <a:r>
              <a:rPr dirty="0" sz="1000" spc="-5" b="1">
                <a:latin typeface="Arial"/>
                <a:cs typeface="Arial"/>
              </a:rPr>
              <a:t>d</a:t>
            </a:r>
            <a:r>
              <a:rPr dirty="0" sz="1000" spc="1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Si</a:t>
            </a:r>
            <a:r>
              <a:rPr dirty="0" sz="1000" spc="-5" b="1">
                <a:latin typeface="Arial"/>
                <a:cs typeface="Arial"/>
              </a:rPr>
              <a:t>gn</a:t>
            </a:r>
            <a:r>
              <a:rPr dirty="0" sz="1000" spc="-10" b="1">
                <a:latin typeface="Arial"/>
                <a:cs typeface="Arial"/>
              </a:rPr>
              <a:t>a</a:t>
            </a:r>
            <a:r>
              <a:rPr dirty="0" sz="1000" spc="-5" b="1">
                <a:latin typeface="Arial"/>
                <a:cs typeface="Arial"/>
              </a:rPr>
              <a:t>tu</a:t>
            </a:r>
            <a:r>
              <a:rPr dirty="0" sz="1000" b="1">
                <a:latin typeface="Arial"/>
                <a:cs typeface="Arial"/>
              </a:rPr>
              <a:t>r</a:t>
            </a:r>
            <a:r>
              <a:rPr dirty="0" sz="1000" spc="-10" b="1">
                <a:latin typeface="Arial"/>
                <a:cs typeface="Arial"/>
              </a:rPr>
              <a:t>e</a:t>
            </a:r>
            <a:r>
              <a:rPr dirty="0" sz="1000" spc="-5" b="1">
                <a:latin typeface="Arial"/>
                <a:cs typeface="Arial"/>
              </a:rPr>
              <a:t>s</a:t>
            </a:r>
            <a:r>
              <a:rPr dirty="0" sz="1000" b="1">
                <a:latin typeface="Arial"/>
                <a:cs typeface="Arial"/>
              </a:rPr>
              <a:t>	</a:t>
            </a:r>
            <a:r>
              <a:rPr dirty="0" baseline="3086" sz="135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baseline="3086" sz="135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5271E</a:t>
            </a:r>
            <a:r>
              <a:rPr dirty="0" spc="-40"/>
              <a:t> </a:t>
            </a:r>
            <a:r>
              <a:rPr dirty="0" spc="-5"/>
              <a:t>(2021/10)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2</a:t>
            </a:fld>
            <a:r>
              <a:rPr dirty="0" spc="-5"/>
              <a:t> of</a:t>
            </a:r>
            <a:r>
              <a:rPr dirty="0" spc="-65"/>
              <a:t> </a:t>
            </a:r>
            <a:r>
              <a:rPr dirty="0" spc="-5"/>
              <a:t>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MGCS</dc:creator>
  <dc:subject>Articles of Amendment,  Not-for-Profit Corporations Act, 2010</dc:subject>
  <dc:title>Articles of Amendment</dc:title>
  <dcterms:created xsi:type="dcterms:W3CDTF">2024-09-09T14:35:04Z</dcterms:created>
  <dcterms:modified xsi:type="dcterms:W3CDTF">2024-09-09T14:35:04Z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2024-09-05T00:00:00Z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2024-09-09T00:00:00Z</vt:filetime>
  </property>
</Properties>
</file>